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617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2" autoAdjust="0"/>
    <p:restoredTop sz="93407" autoAdjust="0"/>
  </p:normalViewPr>
  <p:slideViewPr>
    <p:cSldViewPr>
      <p:cViewPr>
        <p:scale>
          <a:sx n="100" d="100"/>
          <a:sy n="100" d="100"/>
        </p:scale>
        <p:origin x="-1458" y="-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4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4BB4C1-4FEA-45DE-AC59-C0998E2B17F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3109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72075-043D-42AC-82CD-02D9EEED6400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483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01C71-E0BD-474A-8FD0-64B0B149EAF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6019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968617-326C-4414-A12C-05BF51F40ACA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874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3B5CFB-7DEF-4A7C-B711-7B13F73ABFD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97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52643F-FB34-492E-A035-3C1BE1F61062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3340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33480-D6B2-4AEC-BB57-DAC462F2320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226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F456FE-E8F5-444D-9B9A-7D9296DCDF5C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8604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D78410-4E11-4AA2-86AE-08BB82DF9E8F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3507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01BAB-3E94-423D-8A46-DB412ED89F5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8509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B3B9EF-FAAF-4F4F-A394-858706E3E3D3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035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fld id="{9EB7D4F7-CE4C-4C35-B824-C76B519C1554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wmf"/><Relationship Id="rId4" Type="http://schemas.openxmlformats.org/officeDocument/2006/relationships/image" Target="../media/image4.wmf"/><Relationship Id="rId9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2708275"/>
            <a:ext cx="6157913" cy="1520825"/>
          </a:xfrm>
        </p:spPr>
        <p:txBody>
          <a:bodyPr lIns="0" tIns="0" rIns="0" bIns="0" anchor="t"/>
          <a:lstStyle/>
          <a:p>
            <a:pPr eaLnBrk="1" hangingPunct="1"/>
            <a:r>
              <a:rPr lang="pl-PL" b="0" dirty="0"/>
              <a:t>Identyfikacja defektów materiałowych z wykorzystaniem </a:t>
            </a:r>
            <a:r>
              <a:rPr lang="pl-PL" b="0" dirty="0" err="1"/>
              <a:t>metamodelowania</a:t>
            </a:r>
            <a:r>
              <a:rPr lang="pl-PL" b="0" dirty="0"/>
              <a:t> na podstawie wyników analizy </a:t>
            </a:r>
            <a:r>
              <a:rPr lang="pl-PL" b="0" dirty="0" smtClean="0"/>
              <a:t>termograficznej</a:t>
            </a:r>
            <a:endParaRPr lang="pl-PL" b="0" dirty="0"/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568127" y="4797425"/>
            <a:ext cx="6912768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ts val="1600"/>
              </a:lnSpc>
            </a:pPr>
            <a:endParaRPr lang="en-US" sz="2000" b="1" dirty="0">
              <a:latin typeface="Verdana" pitchFamily="34" charset="0"/>
            </a:endParaRPr>
          </a:p>
          <a:p>
            <a:pPr algn="ctr">
              <a:lnSpc>
                <a:spcPts val="1600"/>
              </a:lnSpc>
            </a:pPr>
            <a:r>
              <a:rPr lang="pl-PL" sz="2000" b="1" dirty="0" err="1" smtClean="0">
                <a:latin typeface="Verdana" pitchFamily="34" charset="0"/>
              </a:rPr>
              <a:t>Rauch</a:t>
            </a:r>
            <a:r>
              <a:rPr lang="pl-PL" sz="2000" b="1" dirty="0" smtClean="0">
                <a:latin typeface="Verdana" pitchFamily="34" charset="0"/>
              </a:rPr>
              <a:t> Ł., </a:t>
            </a:r>
            <a:r>
              <a:rPr lang="pl-PL" sz="2000" b="1" dirty="0" err="1" smtClean="0">
                <a:latin typeface="Verdana" pitchFamily="34" charset="0"/>
              </a:rPr>
              <a:t>Gulik</a:t>
            </a:r>
            <a:r>
              <a:rPr lang="pl-PL" sz="2000" b="1" dirty="0" smtClean="0">
                <a:latin typeface="Verdana" pitchFamily="34" charset="0"/>
              </a:rPr>
              <a:t> M., Wojtczak K., Pietrzyk M.</a:t>
            </a:r>
            <a:r>
              <a:rPr lang="pl-PL" sz="2000" b="1" dirty="0">
                <a:latin typeface="Verdana" pitchFamily="34" charset="0"/>
              </a:rPr>
              <a:t>			</a:t>
            </a:r>
          </a:p>
        </p:txBody>
      </p:sp>
      <p:pic>
        <p:nvPicPr>
          <p:cNvPr id="2052" name="Picture 2" descr="C:\Users\noname\Desktop\kisim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404813"/>
            <a:ext cx="1041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pole tekstowe 2"/>
          <p:cNvSpPr txBox="1">
            <a:spLocks noChangeArrowheads="1"/>
          </p:cNvSpPr>
          <p:nvPr/>
        </p:nvSpPr>
        <p:spPr bwMode="auto">
          <a:xfrm>
            <a:off x="755650" y="5410200"/>
            <a:ext cx="7848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en-GB" sz="1800">
                <a:latin typeface="Verdana" pitchFamily="34" charset="0"/>
              </a:rPr>
              <a:t>Department of Applied Computer Science and Modelling</a:t>
            </a:r>
          </a:p>
          <a:p>
            <a:pPr eaLnBrk="1" hangingPunct="1">
              <a:lnSpc>
                <a:spcPts val="2400"/>
              </a:lnSpc>
            </a:pPr>
            <a:r>
              <a:rPr lang="en-GB" sz="1800">
                <a:latin typeface="Verdana" pitchFamily="34" charset="0"/>
              </a:rPr>
              <a:t>Faculty of Metals Engineering and Industrial Computer Science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Odwzorowanie </a:t>
            </a:r>
            <a:r>
              <a:rPr lang="pl-PL" dirty="0" smtClean="0"/>
              <a:t>eksperymentu</a:t>
            </a:r>
            <a:r>
              <a:rPr lang="pl-PL" baseline="30000" dirty="0" smtClean="0"/>
              <a:t>2</a:t>
            </a:r>
            <a:r>
              <a:rPr lang="pl-PL" baseline="30000" dirty="0"/>
              <a:t/>
            </a:r>
            <a:br>
              <a:rPr lang="pl-PL" baseline="30000" dirty="0"/>
            </a:br>
            <a:r>
              <a:rPr lang="pl-PL" sz="3200" baseline="30000" dirty="0" smtClean="0">
                <a:solidFill>
                  <a:srgbClr val="C00000"/>
                </a:solidFill>
              </a:rPr>
              <a:t>Model – dane 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323528" y="1343665"/>
            <a:ext cx="777686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smtClean="0"/>
              <a:t>Dane zmienne do symulacji generowane przez skrypt:</a:t>
            </a:r>
          </a:p>
          <a:p>
            <a:r>
              <a:rPr lang="pl-PL" sz="2400" dirty="0" smtClean="0"/>
              <a:t>	Średnica defektu: </a:t>
            </a:r>
            <a:r>
              <a:rPr lang="pl-PL" sz="2400" dirty="0" smtClean="0"/>
              <a:t>0.0028 </a:t>
            </a:r>
            <a:r>
              <a:rPr lang="pl-PL" sz="2400" dirty="0" smtClean="0"/>
              <a:t>– 0.01m</a:t>
            </a:r>
            <a:endParaRPr lang="pl-PL" sz="2400" dirty="0"/>
          </a:p>
          <a:p>
            <a:r>
              <a:rPr lang="pl-PL" sz="2400" dirty="0" smtClean="0"/>
              <a:t>	Głębokość defektu: 0.0003 – 0.004m</a:t>
            </a:r>
            <a:endParaRPr lang="pl-PL" sz="2400" dirty="0"/>
          </a:p>
          <a:p>
            <a:endParaRPr lang="pl-PL" sz="2400" dirty="0" smtClean="0"/>
          </a:p>
          <a:p>
            <a:r>
              <a:rPr lang="pl-PL" sz="2400" dirty="0" smtClean="0"/>
              <a:t>Dane stałe:</a:t>
            </a:r>
          </a:p>
          <a:p>
            <a:r>
              <a:rPr lang="pl-PL" sz="2400" dirty="0" smtClean="0"/>
              <a:t>	Czas </a:t>
            </a:r>
            <a:r>
              <a:rPr lang="pl-PL" sz="2400" dirty="0" smtClean="0"/>
              <a:t>nagrzewania: </a:t>
            </a:r>
            <a:r>
              <a:rPr lang="pl-PL" sz="2400" dirty="0" smtClean="0"/>
              <a:t>0.003s</a:t>
            </a:r>
          </a:p>
          <a:p>
            <a:r>
              <a:rPr lang="pl-PL" sz="2400" dirty="0" smtClean="0"/>
              <a:t>	Czas </a:t>
            </a:r>
            <a:r>
              <a:rPr lang="pl-PL" sz="2400" dirty="0" smtClean="0"/>
              <a:t>chłodzenia: </a:t>
            </a:r>
            <a:r>
              <a:rPr lang="pl-PL" sz="2400" dirty="0" smtClean="0"/>
              <a:t>2s</a:t>
            </a:r>
          </a:p>
          <a:p>
            <a:r>
              <a:rPr lang="pl-PL" sz="2400" dirty="0"/>
              <a:t>	Masa </a:t>
            </a:r>
            <a:r>
              <a:rPr lang="pl-PL" sz="2400" dirty="0" smtClean="0"/>
              <a:t>właściwa: 8000 kg/m</a:t>
            </a:r>
            <a:r>
              <a:rPr lang="pl-PL" sz="2400" baseline="30000" dirty="0" smtClean="0"/>
              <a:t>3</a:t>
            </a:r>
            <a:endParaRPr lang="pl-PL" sz="2400" baseline="30000" dirty="0"/>
          </a:p>
          <a:p>
            <a:r>
              <a:rPr lang="pl-PL" sz="2400" dirty="0" smtClean="0"/>
              <a:t>	Współczynnik </a:t>
            </a:r>
            <a:r>
              <a:rPr lang="pl-PL" sz="2400" dirty="0"/>
              <a:t>przewodzenia </a:t>
            </a:r>
            <a:r>
              <a:rPr lang="pl-PL" sz="2400" dirty="0" smtClean="0"/>
              <a:t>ciepła: 14 W</a:t>
            </a:r>
            <a:r>
              <a:rPr lang="pl-PL" sz="2400" dirty="0"/>
              <a:t>/(</a:t>
            </a:r>
            <a:r>
              <a:rPr lang="pl-PL" sz="2400" dirty="0" err="1"/>
              <a:t>m·K</a:t>
            </a:r>
            <a:r>
              <a:rPr lang="pl-PL" sz="2400" dirty="0"/>
              <a:t>)</a:t>
            </a:r>
          </a:p>
          <a:p>
            <a:r>
              <a:rPr lang="pl-PL" sz="2400" dirty="0" smtClean="0"/>
              <a:t>	Ciepło właściwe: 440 J</a:t>
            </a:r>
            <a:r>
              <a:rPr lang="pl-PL" sz="2400" dirty="0"/>
              <a:t>/(</a:t>
            </a:r>
            <a:r>
              <a:rPr lang="pl-PL" sz="2400" dirty="0" err="1"/>
              <a:t>kg·K</a:t>
            </a:r>
            <a:r>
              <a:rPr lang="pl-PL" sz="2400" dirty="0"/>
              <a:t>)</a:t>
            </a:r>
          </a:p>
          <a:p>
            <a:r>
              <a:rPr lang="pl-PL" sz="2400" dirty="0" smtClean="0"/>
              <a:t>	Współczynnik </a:t>
            </a:r>
            <a:r>
              <a:rPr lang="pl-PL" sz="2400" dirty="0"/>
              <a:t>wymiany </a:t>
            </a:r>
            <a:r>
              <a:rPr lang="pl-PL" sz="2400" dirty="0" smtClean="0"/>
              <a:t>ciepła: </a:t>
            </a:r>
            <a:r>
              <a:rPr lang="pl-PL" sz="2400" dirty="0"/>
              <a:t>240 W/(</a:t>
            </a:r>
            <a:r>
              <a:rPr lang="pl-PL" sz="2400" dirty="0" smtClean="0"/>
              <a:t>m</a:t>
            </a:r>
            <a:r>
              <a:rPr lang="pl-PL" sz="2400" baseline="30000" dirty="0" smtClean="0"/>
              <a:t>2</a:t>
            </a:r>
            <a:r>
              <a:rPr lang="pl-PL" sz="2400" dirty="0"/>
              <a:t>·</a:t>
            </a:r>
            <a:r>
              <a:rPr lang="pl-PL" sz="2400" dirty="0" smtClean="0"/>
              <a:t>K</a:t>
            </a:r>
            <a:r>
              <a:rPr lang="pl-PL" sz="2400" dirty="0"/>
              <a:t>)</a:t>
            </a:r>
          </a:p>
          <a:p>
            <a:r>
              <a:rPr lang="pl-PL" sz="2400" dirty="0" smtClean="0"/>
              <a:t>	Temperatura otoczenia: 24.8</a:t>
            </a:r>
            <a:r>
              <a:rPr lang="pl-PL" sz="2400" baseline="30000" dirty="0" smtClean="0"/>
              <a:t>o</a:t>
            </a:r>
            <a:r>
              <a:rPr lang="pl-PL" sz="2400" dirty="0" smtClean="0"/>
              <a:t>C </a:t>
            </a:r>
            <a:endParaRPr lang="pl-PL" sz="2400" dirty="0"/>
          </a:p>
          <a:p>
            <a:r>
              <a:rPr lang="pl-PL" sz="2400" dirty="0" smtClean="0"/>
              <a:t>	Efektywny strumień ciepła: </a:t>
            </a:r>
            <a:r>
              <a:rPr lang="pl-PL" sz="2400" dirty="0"/>
              <a:t>11669000 </a:t>
            </a:r>
            <a:r>
              <a:rPr lang="pl-PL" sz="2400" dirty="0" smtClean="0"/>
              <a:t>W/m</a:t>
            </a:r>
            <a:r>
              <a:rPr lang="pl-PL" sz="2400" baseline="30000" dirty="0" smtClean="0"/>
              <a:t>2</a:t>
            </a:r>
            <a:endParaRPr lang="pl-PL" sz="2400" baseline="300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323528" y="6223451"/>
            <a:ext cx="393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>
                <a:solidFill>
                  <a:srgbClr val="C00000"/>
                </a:solidFill>
              </a:rPr>
              <a:t>E </a:t>
            </a:r>
            <a:r>
              <a:rPr lang="pl-PL" sz="2400" dirty="0" smtClean="0">
                <a:solidFill>
                  <a:srgbClr val="C00000"/>
                </a:solidFill>
              </a:rPr>
              <a:t>= </a:t>
            </a:r>
            <a:r>
              <a:rPr lang="pl-PL" sz="2400" dirty="0" smtClean="0">
                <a:solidFill>
                  <a:srgbClr val="C00000"/>
                </a:solidFill>
              </a:rPr>
              <a:t>(P </a:t>
            </a:r>
            <a:r>
              <a:rPr lang="pl-PL" sz="2400" dirty="0" smtClean="0">
                <a:solidFill>
                  <a:srgbClr val="C00000"/>
                </a:solidFill>
              </a:rPr>
              <a:t>/ 0.003) / (0.25 </a:t>
            </a:r>
            <a:r>
              <a:rPr lang="pl-PL" sz="2400" dirty="0">
                <a:solidFill>
                  <a:srgbClr val="C00000"/>
                </a:solidFill>
              </a:rPr>
              <a:t>·</a:t>
            </a:r>
            <a:r>
              <a:rPr lang="pl-PL" sz="2400" dirty="0" smtClean="0">
                <a:solidFill>
                  <a:srgbClr val="C00000"/>
                </a:solidFill>
              </a:rPr>
              <a:t> 0.3)</a:t>
            </a:r>
            <a:endParaRPr lang="pl-PL" sz="2400" dirty="0">
              <a:solidFill>
                <a:srgbClr val="C00000"/>
              </a:solidFill>
            </a:endParaRPr>
          </a:p>
        </p:txBody>
      </p:sp>
      <p:sp>
        <p:nvSpPr>
          <p:cNvPr id="6" name="Strzałka w prawo 5"/>
          <p:cNvSpPr/>
          <p:nvPr/>
        </p:nvSpPr>
        <p:spPr>
          <a:xfrm>
            <a:off x="4389115" y="6283830"/>
            <a:ext cx="864096" cy="403717"/>
          </a:xfrm>
          <a:prstGeom prst="rightArrow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600"/>
          </a:p>
        </p:txBody>
      </p:sp>
      <p:sp>
        <p:nvSpPr>
          <p:cNvPr id="7" name="pole tekstowe 6"/>
          <p:cNvSpPr txBox="1"/>
          <p:nvPr/>
        </p:nvSpPr>
        <p:spPr>
          <a:xfrm>
            <a:off x="5436096" y="6225882"/>
            <a:ext cx="3737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rgbClr val="C00000"/>
                </a:solidFill>
              </a:rPr>
              <a:t>P</a:t>
            </a:r>
            <a:r>
              <a:rPr lang="pl-PL" sz="2400" dirty="0" smtClean="0">
                <a:solidFill>
                  <a:srgbClr val="C00000"/>
                </a:solidFill>
              </a:rPr>
              <a:t> </a:t>
            </a:r>
            <a:r>
              <a:rPr lang="pl-PL" sz="2400" dirty="0" smtClean="0">
                <a:solidFill>
                  <a:srgbClr val="C00000"/>
                </a:solidFill>
              </a:rPr>
              <a:t>= 2625.53J, </a:t>
            </a:r>
            <a:r>
              <a:rPr lang="el-GR" sz="2400" dirty="0" smtClean="0">
                <a:solidFill>
                  <a:srgbClr val="C00000"/>
                </a:solidFill>
              </a:rPr>
              <a:t>η</a:t>
            </a:r>
            <a:r>
              <a:rPr lang="pl-PL" sz="2400" dirty="0" smtClean="0">
                <a:solidFill>
                  <a:srgbClr val="C00000"/>
                </a:solidFill>
              </a:rPr>
              <a:t> = 43.76%</a:t>
            </a:r>
            <a:endParaRPr lang="pl-P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9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Odwzorowanie </a:t>
            </a:r>
            <a:r>
              <a:rPr lang="pl-PL" dirty="0" smtClean="0"/>
              <a:t>eksperymentu</a:t>
            </a:r>
            <a:r>
              <a:rPr lang="pl-PL" baseline="30000" dirty="0" smtClean="0"/>
              <a:t>3</a:t>
            </a:r>
            <a:r>
              <a:rPr lang="pl-PL" baseline="30000" dirty="0"/>
              <a:t/>
            </a:r>
            <a:br>
              <a:rPr lang="pl-PL" baseline="30000" dirty="0"/>
            </a:br>
            <a:r>
              <a:rPr lang="pl-PL" sz="3200" baseline="30000" dirty="0" smtClean="0">
                <a:solidFill>
                  <a:srgbClr val="C00000"/>
                </a:solidFill>
              </a:rPr>
              <a:t>Symulacje</a:t>
            </a:r>
            <a:endParaRPr lang="pl-PL" dirty="0"/>
          </a:p>
        </p:txBody>
      </p:sp>
      <p:pic>
        <p:nvPicPr>
          <p:cNvPr id="5" name="symulacj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412776"/>
            <a:ext cx="9144000" cy="4427537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642270" y="6093296"/>
            <a:ext cx="5198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 smtClean="0">
                <a:solidFill>
                  <a:srgbClr val="C00000"/>
                </a:solidFill>
              </a:rPr>
              <a:t>760 rekordów z symulacji numerycznych</a:t>
            </a:r>
            <a:endParaRPr lang="pl-PL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51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Sieci neuronowe</a:t>
            </a:r>
            <a:r>
              <a:rPr lang="pl-PL" baseline="30000" dirty="0" smtClean="0"/>
              <a:t>1</a:t>
            </a:r>
            <a:br>
              <a:rPr lang="pl-PL" baseline="30000" dirty="0" smtClean="0"/>
            </a:br>
            <a:r>
              <a:rPr lang="pl-PL" sz="3200" baseline="30000" dirty="0" smtClean="0">
                <a:solidFill>
                  <a:srgbClr val="C00000"/>
                </a:solidFill>
              </a:rPr>
              <a:t>Metamodel</a:t>
            </a:r>
            <a:endParaRPr lang="pl-PL" sz="3200" dirty="0">
              <a:solidFill>
                <a:srgbClr val="C00000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251520" y="1412776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/>
              <a:t>Wejście: d, h (średnica i głębokość defektu)</a:t>
            </a:r>
          </a:p>
          <a:p>
            <a:pPr marL="0" indent="0">
              <a:buNone/>
            </a:pPr>
            <a:r>
              <a:rPr lang="pl-PL" dirty="0" smtClean="0"/>
              <a:t>Wyjście: 15 temperatur na powierzchni próbki w odległości 1mm od siebie</a:t>
            </a:r>
          </a:p>
          <a:p>
            <a:pPr marL="0" indent="0">
              <a:buNone/>
            </a:pPr>
            <a:r>
              <a:rPr lang="pl-PL" dirty="0" smtClean="0"/>
              <a:t>Ilość wariantów: 41</a:t>
            </a:r>
          </a:p>
          <a:p>
            <a:pPr marL="0" indent="0">
              <a:buNone/>
            </a:pPr>
            <a:r>
              <a:rPr lang="pl-PL" dirty="0" smtClean="0"/>
              <a:t>Wariant optymalny: </a:t>
            </a:r>
          </a:p>
          <a:p>
            <a:pPr marL="0" indent="0">
              <a:buNone/>
            </a:pPr>
            <a:r>
              <a:rPr lang="pl-PL" dirty="0" smtClean="0"/>
              <a:t>2 -&gt; 4 -&gt; 7 -&gt; 15 </a:t>
            </a:r>
          </a:p>
          <a:p>
            <a:pPr marL="0" indent="0">
              <a:buNone/>
            </a:pPr>
            <a:r>
              <a:rPr lang="pl-PL" dirty="0" smtClean="0"/>
              <a:t>Średni błąd:</a:t>
            </a:r>
          </a:p>
          <a:p>
            <a:pPr marL="0" indent="0">
              <a:buNone/>
            </a:pPr>
            <a:r>
              <a:rPr lang="pl-PL" dirty="0" smtClean="0"/>
              <a:t>0.378</a:t>
            </a:r>
            <a:r>
              <a:rPr lang="pl-PL" baseline="30000" dirty="0" smtClean="0"/>
              <a:t>o</a:t>
            </a:r>
            <a:r>
              <a:rPr lang="pl-PL" dirty="0" smtClean="0"/>
              <a:t>C ≈ 1.5%</a:t>
            </a:r>
            <a:endParaRPr lang="pl-PL" dirty="0"/>
          </a:p>
        </p:txBody>
      </p:sp>
      <p:pic>
        <p:nvPicPr>
          <p:cNvPr id="4098" name="Picture 2" descr="D:\praca\seminars\2013_Neuromet\wykresy\Wariant 1 Sieci 2na 15 wykresy\T1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96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praca\seminars\2013_Neuromet\wykresy\Wariant 1 Sieci 2na 15 wykresy\T2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496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praca\seminars\2013_Neuromet\wykresy\Wariant 1 Sieci 2na 15 wykresy\T3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79" y="285861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praca\seminars\2013_Neuromet\wykresy\Wariant 1 Sieci 2na 15 wykresy\T4.bm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79" y="285861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D:\praca\seminars\2013_Neuromet\wykresy\Wariant 1 Sieci 2na 15 wykresy\T5.bmp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76" y="285781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D:\praca\seminars\2013_Neuromet\wykresy\Wariant 1 Sieci 2na 15 wykresy\T6.bmp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176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:\praca\seminars\2013_Neuromet\wykresy\Wariant 1 Sieci 2na 15 wykresy\T7.bmp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602" y="285861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D:\praca\seminars\2013_Neuromet\wykresy\Wariant 1 Sieci 2na 15 wykresy\T8.bmp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74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D:\praca\seminars\2013_Neuromet\wykresy\Wariant 1 Sieci 2na 15 wykresy\T9.bmp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74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D:\praca\seminars\2013_Neuromet\wykresy\Wariant 1 Sieci 2na 15 wykresy\T10.bmp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50" y="285861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D:\praca\seminars\2013_Neuromet\wykresy\Wariant 1 Sieci 2na 15 wykresy\T11.bmp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1174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D:\praca\seminars\2013_Neuromet\wykresy\Wariant 1 Sieci 2na 15 wykresy\T12.bmp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86" y="2858616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D:\praca\seminars\2013_Neuromet\wykresy\Wariant 1 Sieci 2na 15 wykresy\T13.bmp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5781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D:\praca\seminars\2013_Neuromet\wykresy\Wariant 1 Sieci 2na 15 wykresy\T14.bm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50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D:\praca\seminars\2013_Neuromet\wykresy\Wariant 1 Sieci 2na 15 wykresy\T15.bmp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450" y="2859251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0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9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4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Sieci </a:t>
            </a:r>
            <a:r>
              <a:rPr lang="pl-PL" dirty="0" smtClean="0"/>
              <a:t>neuronowe</a:t>
            </a:r>
            <a:r>
              <a:rPr lang="pl-PL" baseline="30000" dirty="0" smtClean="0"/>
              <a:t>2</a:t>
            </a:r>
            <a:r>
              <a:rPr lang="pl-PL" baseline="30000" dirty="0"/>
              <a:t/>
            </a:r>
            <a:br>
              <a:rPr lang="pl-PL" baseline="30000" dirty="0"/>
            </a:br>
            <a:r>
              <a:rPr lang="pl-PL" sz="3200" baseline="30000" dirty="0" smtClean="0">
                <a:solidFill>
                  <a:srgbClr val="C00000"/>
                </a:solidFill>
              </a:rPr>
              <a:t>Metamodele – 15 sieci</a:t>
            </a:r>
            <a:endParaRPr lang="pl-PL" sz="32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252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/>
              <a:t>Wejście: d, h (średnica i głębokość defektu)</a:t>
            </a:r>
          </a:p>
          <a:p>
            <a:pPr marL="0" indent="0">
              <a:buNone/>
            </a:pPr>
            <a:r>
              <a:rPr lang="pl-PL" dirty="0"/>
              <a:t>Wyjście: </a:t>
            </a:r>
            <a:r>
              <a:rPr lang="pl-PL" dirty="0" smtClean="0"/>
              <a:t>1 temperatura </a:t>
            </a:r>
            <a:r>
              <a:rPr lang="pl-PL" dirty="0"/>
              <a:t>na powierzchni </a:t>
            </a:r>
            <a:r>
              <a:rPr lang="pl-PL" dirty="0" smtClean="0"/>
              <a:t>próbki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Ilość wariantów: </a:t>
            </a:r>
            <a:r>
              <a:rPr lang="pl-PL" dirty="0" smtClean="0"/>
              <a:t>10</a:t>
            </a:r>
            <a:endParaRPr lang="pl-PL" dirty="0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44286"/>
              </p:ext>
            </p:extLst>
          </p:nvPr>
        </p:nvGraphicFramePr>
        <p:xfrm>
          <a:off x="395532" y="3397319"/>
          <a:ext cx="8424940" cy="29840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797"/>
                <a:gridCol w="671013"/>
                <a:gridCol w="671013"/>
                <a:gridCol w="671013"/>
                <a:gridCol w="671013"/>
                <a:gridCol w="671013"/>
                <a:gridCol w="671013"/>
                <a:gridCol w="671013"/>
                <a:gridCol w="671013"/>
                <a:gridCol w="671013"/>
                <a:gridCol w="671013"/>
                <a:gridCol w="671013"/>
              </a:tblGrid>
              <a:tr h="182071">
                <a:tc gridSpan="2"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Neurony na warstwie </a:t>
                      </a:r>
                      <a:r>
                        <a:rPr lang="pl-PL" sz="800" b="1" u="none" strike="noStrike" baseline="0" dirty="0" smtClean="0">
                          <a:effectLst/>
                        </a:rPr>
                        <a:t> ukrytej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 hMerge="1">
                  <a:txBody>
                    <a:bodyPr/>
                    <a:lstStyle/>
                    <a:p>
                      <a:endParaRPr lang="pl-P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3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4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5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6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7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8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9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b="1" u="none" strike="noStrike" dirty="0">
                          <a:effectLst/>
                        </a:rPr>
                        <a:t>10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0.732144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0.309912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0.359911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0.354004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0.296918</a:t>
                      </a:r>
                      <a:endParaRPr lang="pl-PL" sz="800" b="1" i="0" u="none" strike="noStrike" dirty="0">
                        <a:solidFill>
                          <a:srgbClr val="C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0.339345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0.366249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0.350119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0.315841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0.357375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1.056556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0.780028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0.828968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0.739929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0.765197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1.205148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0.547373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1.029473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0.502618</a:t>
                      </a:r>
                      <a:endParaRPr lang="pl-PL" sz="900" b="1" i="0" u="none" strike="noStrike" dirty="0">
                        <a:solidFill>
                          <a:srgbClr val="C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0.521142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T3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0.522917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0.35557</a:t>
                      </a:r>
                      <a:endParaRPr lang="pl-PL" sz="900" b="1" i="0" u="none" strike="noStrike" dirty="0">
                        <a:solidFill>
                          <a:srgbClr val="C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0.387779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0.471066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0.454039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0.415946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0.386845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0.448613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0.422869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0.444147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T4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0.623673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0.51455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0.382974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0.411289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0.399968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0.418702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0.390021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0.428601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0.364839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0.395403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>
                          <a:effectLst/>
                        </a:rPr>
                        <a:t>T5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0.535562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0.387998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0.423554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0.518258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0.450187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0.397897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0.425928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0.370193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0.477552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0.422536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T6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0.720957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0.441209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0.317253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0.364373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0.30869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0.347224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0.322505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0.332794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0.348674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0.334333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>
                          <a:effectLst/>
                        </a:rPr>
                        <a:t>T7</a:t>
                      </a:r>
                      <a:endParaRPr lang="pl-PL" sz="800" b="1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0.844833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0.937121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0.646108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0.73592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0.507509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0.486025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0.440318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0.888549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0.458639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0.438315</a:t>
                      </a: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T8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0.816815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0.659156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1.092468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0.935035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0.631252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0.661526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0.661526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0.614037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0.541813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0.506252</a:t>
                      </a: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T9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0.512959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0.441443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0.508778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0.45615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0.45085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0.383419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0.388317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0.395642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0.44038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0.399775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T10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0.491258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0.364234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0.371362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0.480729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0.423901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0.629187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0.445365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0.424319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0.420984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0.408971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T11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0.505943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0.397801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0.464459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0.378906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0.465536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0.394165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0.364742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0.462021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0.422872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0.419907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T12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0.493209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0.535206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0.561385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0.422185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0.422338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0.430378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0.537501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0.496493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0.405055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0.421249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T13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0.499543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0.398197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0.558403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0.348841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0.338003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0.393483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0.397335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0.400825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0.403432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0.433368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T14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0.496091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0.451329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0.441083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0.353882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0.384799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0.359886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0.399616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0.346807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0.3921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0.400913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  <a:tr h="182071">
                <a:tc>
                  <a:txBody>
                    <a:bodyPr/>
                    <a:lstStyle/>
                    <a:p>
                      <a:pPr algn="l" fontAlgn="b"/>
                      <a:r>
                        <a:rPr lang="pl-PL" sz="800" b="1" u="none" strike="noStrike" dirty="0">
                          <a:effectLst/>
                        </a:rPr>
                        <a:t>T15</a:t>
                      </a:r>
                      <a:endParaRPr lang="pl-PL" sz="800" b="1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0.575132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9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0.373383</a:t>
                      </a: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0.381675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0.394754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0.407377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0.406496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0.47786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0.428052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>
                          <a:effectLst/>
                        </a:rPr>
                        <a:t>0.424703</a:t>
                      </a:r>
                      <a:endParaRPr lang="pl-PL" sz="800" b="0" i="0" u="none" strike="noStrike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800" u="none" strike="noStrike" dirty="0">
                          <a:effectLst/>
                        </a:rPr>
                        <a:t>0.411911</a:t>
                      </a:r>
                      <a:endParaRPr lang="pl-PL" sz="800" b="0" i="0" u="none" strike="noStrike" dirty="0">
                        <a:solidFill>
                          <a:srgbClr val="000000"/>
                        </a:solidFill>
                        <a:effectLst/>
                        <a:latin typeface="Czcionka tekstu podstawowego"/>
                      </a:endParaRPr>
                    </a:p>
                  </a:txBody>
                  <a:tcPr marL="9104" marR="9104" marT="9104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9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Sieci </a:t>
            </a:r>
            <a:r>
              <a:rPr lang="pl-PL" dirty="0" smtClean="0"/>
              <a:t>neuronowe</a:t>
            </a:r>
            <a:r>
              <a:rPr lang="pl-PL" baseline="30000" dirty="0" smtClean="0"/>
              <a:t>3</a:t>
            </a:r>
            <a:r>
              <a:rPr lang="pl-PL" baseline="30000" dirty="0"/>
              <a:t/>
            </a:r>
            <a:br>
              <a:rPr lang="pl-PL" baseline="30000" dirty="0"/>
            </a:br>
            <a:r>
              <a:rPr lang="pl-PL" sz="3200" baseline="30000" dirty="0" smtClean="0">
                <a:solidFill>
                  <a:srgbClr val="C00000"/>
                </a:solidFill>
              </a:rPr>
              <a:t>Sieć odwrotna</a:t>
            </a:r>
            <a:endParaRPr lang="pl-PL" sz="32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13903" y="1628800"/>
            <a:ext cx="7210425" cy="4497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/>
              <a:t>Wejście</a:t>
            </a:r>
            <a:r>
              <a:rPr lang="pl-PL" sz="2000" dirty="0" smtClean="0"/>
              <a:t>: 15 temperatur </a:t>
            </a:r>
            <a:r>
              <a:rPr lang="pl-PL" sz="2000" dirty="0"/>
              <a:t>na powierzchni próbki</a:t>
            </a:r>
            <a:r>
              <a:rPr lang="pl-PL" sz="2000" dirty="0" smtClean="0"/>
              <a:t> w odległości 1 mm od siebie</a:t>
            </a:r>
          </a:p>
          <a:p>
            <a:pPr marL="0" indent="0">
              <a:buNone/>
            </a:pPr>
            <a:r>
              <a:rPr lang="pl-PL" sz="2000" dirty="0" smtClean="0"/>
              <a:t>Wyjście: </a:t>
            </a:r>
            <a:r>
              <a:rPr lang="pl-PL" sz="2000" dirty="0"/>
              <a:t>d, h (średnica i głębokość defektu</a:t>
            </a:r>
            <a:r>
              <a:rPr lang="pl-PL" sz="2000" dirty="0" smtClean="0"/>
              <a:t>)</a:t>
            </a:r>
          </a:p>
          <a:p>
            <a:pPr marL="0" indent="0">
              <a:buNone/>
            </a:pPr>
            <a:r>
              <a:rPr lang="pl-PL" sz="2000" dirty="0" smtClean="0"/>
              <a:t>Ilość </a:t>
            </a:r>
            <a:r>
              <a:rPr lang="pl-PL" sz="2000" dirty="0"/>
              <a:t>wariantów: </a:t>
            </a:r>
            <a:r>
              <a:rPr lang="pl-PL" sz="2000" dirty="0" smtClean="0"/>
              <a:t>37</a:t>
            </a:r>
          </a:p>
          <a:p>
            <a:pPr marL="0" indent="0">
              <a:buNone/>
            </a:pPr>
            <a:r>
              <a:rPr lang="pl-PL" sz="2000" dirty="0"/>
              <a:t>Wariant optymalny: </a:t>
            </a:r>
            <a:endParaRPr lang="pl-PL" sz="2000" dirty="0" smtClean="0"/>
          </a:p>
          <a:p>
            <a:pPr marL="0" indent="0">
              <a:buNone/>
            </a:pPr>
            <a:r>
              <a:rPr lang="pl-PL" sz="2000" dirty="0" smtClean="0"/>
              <a:t>15 -&gt; 11 -&gt; 5 -&gt; 2</a:t>
            </a:r>
            <a:endParaRPr lang="pl-PL" sz="2000" dirty="0"/>
          </a:p>
          <a:p>
            <a:pPr marL="0" indent="0">
              <a:buNone/>
            </a:pPr>
            <a:r>
              <a:rPr lang="pl-PL" sz="2000" dirty="0"/>
              <a:t>Średni </a:t>
            </a:r>
            <a:r>
              <a:rPr lang="pl-PL" sz="2000" dirty="0" smtClean="0"/>
              <a:t>błąd średnicy:</a:t>
            </a:r>
            <a:endParaRPr lang="pl-PL" sz="2000" dirty="0"/>
          </a:p>
          <a:p>
            <a:pPr marL="0" indent="0">
              <a:buNone/>
            </a:pPr>
            <a:r>
              <a:rPr lang="pl-PL" sz="2000" dirty="0" smtClean="0"/>
              <a:t>0.0341mm </a:t>
            </a:r>
            <a:r>
              <a:rPr lang="pl-PL" sz="2000" dirty="0"/>
              <a:t>≈ </a:t>
            </a:r>
            <a:r>
              <a:rPr lang="pl-PL" sz="2000" dirty="0" smtClean="0"/>
              <a:t>0.487%</a:t>
            </a:r>
          </a:p>
          <a:p>
            <a:pPr marL="0" indent="0">
              <a:buNone/>
            </a:pPr>
            <a:r>
              <a:rPr lang="pl-PL" sz="2000" dirty="0"/>
              <a:t>Średni błąd głębokości:</a:t>
            </a:r>
          </a:p>
          <a:p>
            <a:pPr marL="0" indent="0">
              <a:buNone/>
            </a:pPr>
            <a:r>
              <a:rPr lang="pl-PL" sz="2000" dirty="0"/>
              <a:t>0.0341mm ≈ </a:t>
            </a:r>
            <a:r>
              <a:rPr lang="pl-PL" sz="2000" dirty="0" smtClean="0"/>
              <a:t>0.564%</a:t>
            </a:r>
            <a:endParaRPr lang="pl-PL" sz="2000" dirty="0"/>
          </a:p>
          <a:p>
            <a:endParaRPr lang="pl-PL" sz="2000" dirty="0"/>
          </a:p>
        </p:txBody>
      </p:sp>
      <p:pic>
        <p:nvPicPr>
          <p:cNvPr id="8194" name="Picture 2" descr="D:\praca\seminars\2013_Neuromet\wykresy\Wariant 3 Sieci 15na2 wykresy\Srednica.bm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84884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D:\praca\seminars\2013_Neuromet\wykresy\Wariant 3 Sieci 15na2 wykresy\Glebokosc.b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857500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6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Podsumowanie i dalsze kierunki badań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23529" y="1628775"/>
            <a:ext cx="8363272" cy="4497388"/>
          </a:xfrm>
        </p:spPr>
        <p:txBody>
          <a:bodyPr>
            <a:normAutofit fontScale="85000" lnSpcReduction="20000"/>
          </a:bodyPr>
          <a:lstStyle/>
          <a:p>
            <a:r>
              <a:rPr lang="pl-PL" sz="2800" dirty="0" smtClean="0"/>
              <a:t>Najlepsze efekty daje sieć odwrotna </a:t>
            </a:r>
            <a:r>
              <a:rPr lang="pl-PL" sz="2800" dirty="0" smtClean="0"/>
              <a:t/>
            </a:r>
            <a:br>
              <a:rPr lang="pl-PL" sz="2800" dirty="0" smtClean="0"/>
            </a:br>
            <a:r>
              <a:rPr lang="pl-PL" sz="2800" dirty="0" smtClean="0"/>
              <a:t>15-</a:t>
            </a:r>
            <a:r>
              <a:rPr lang="pl-PL" sz="2800" dirty="0" smtClean="0"/>
              <a:t>&gt;11-&gt;5-&gt;2, pozwalając uniknąć zastosowania optymalizacji </a:t>
            </a:r>
            <a:r>
              <a:rPr lang="pl-PL" sz="2800" dirty="0" smtClean="0"/>
              <a:t>przyspiesza </a:t>
            </a:r>
            <a:r>
              <a:rPr lang="pl-PL" sz="2800" dirty="0" smtClean="0"/>
              <a:t>proces identyfikacji defektów</a:t>
            </a:r>
          </a:p>
          <a:p>
            <a:r>
              <a:rPr lang="pl-PL" sz="2800" dirty="0" smtClean="0"/>
              <a:t>Nadal istnieje konieczność wyznaczania maksimum kontrastu termicznego (cel: zastosowanie innych typów </a:t>
            </a:r>
            <a:r>
              <a:rPr lang="pl-PL" sz="2800" dirty="0" smtClean="0"/>
              <a:t>sieci lub łańcuchów Markowa)</a:t>
            </a:r>
            <a:endParaRPr lang="pl-PL" sz="2800" dirty="0" smtClean="0"/>
          </a:p>
          <a:p>
            <a:r>
              <a:rPr lang="pl-PL" sz="2800" dirty="0" smtClean="0"/>
              <a:t>Modele działają jedynie dla defektów wyidealizowanych (cel: przeprowadzenie badań dla różnych kształtów defektów)</a:t>
            </a:r>
          </a:p>
          <a:p>
            <a:r>
              <a:rPr lang="pl-PL" sz="2800" dirty="0" smtClean="0"/>
              <a:t>Modele działają jedynie dla defektów odseparowanych (cel: przeprowadzenie badań dla defektów sąsiadujących ze sobą)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027099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Wprowadzenie</a:t>
            </a:r>
          </a:p>
          <a:p>
            <a:r>
              <a:rPr lang="pl-PL" dirty="0" smtClean="0"/>
              <a:t>Kontrast termiczny w identyfikacji defektów</a:t>
            </a:r>
          </a:p>
          <a:p>
            <a:r>
              <a:rPr lang="pl-PL" dirty="0" smtClean="0"/>
              <a:t>Nowa metodyka i eksperyment </a:t>
            </a:r>
          </a:p>
          <a:p>
            <a:r>
              <a:rPr lang="pl-PL" dirty="0" smtClean="0"/>
              <a:t>Cel pracy</a:t>
            </a:r>
          </a:p>
          <a:p>
            <a:r>
              <a:rPr lang="pl-PL" dirty="0" smtClean="0"/>
              <a:t>Odwzorowanie eksperymentu</a:t>
            </a:r>
          </a:p>
          <a:p>
            <a:r>
              <a:rPr lang="pl-PL" dirty="0" smtClean="0"/>
              <a:t>Modele sieci neuronowych</a:t>
            </a:r>
          </a:p>
          <a:p>
            <a:r>
              <a:rPr lang="pl-PL" dirty="0" smtClean="0"/>
              <a:t>Kierunki badań na przyszłość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54296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Wprowadzenie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67544" y="1556792"/>
            <a:ext cx="7210425" cy="4497388"/>
          </a:xfrm>
        </p:spPr>
        <p:txBody>
          <a:bodyPr/>
          <a:lstStyle/>
          <a:p>
            <a:r>
              <a:rPr lang="pl-PL" dirty="0" smtClean="0"/>
              <a:t>Aktywność cieplna (efuzyjność)</a:t>
            </a:r>
            <a:endParaRPr lang="pl-PL" dirty="0" smtClean="0"/>
          </a:p>
          <a:p>
            <a:endParaRPr lang="pl-PL" dirty="0" smtClean="0"/>
          </a:p>
          <a:p>
            <a:pPr lvl="1"/>
            <a:r>
              <a:rPr lang="pl-PL" i="1" dirty="0" smtClean="0"/>
              <a:t>k</a:t>
            </a:r>
            <a:r>
              <a:rPr lang="pl-PL" dirty="0" smtClean="0"/>
              <a:t> – przewodność cieplna </a:t>
            </a:r>
          </a:p>
          <a:p>
            <a:pPr lvl="1"/>
            <a:endParaRPr lang="pl-PL" dirty="0" smtClean="0"/>
          </a:p>
          <a:p>
            <a:pPr lvl="1"/>
            <a:r>
              <a:rPr lang="pl-PL" dirty="0" smtClean="0"/>
              <a:t>ρ – gęstość</a:t>
            </a:r>
          </a:p>
          <a:p>
            <a:pPr lvl="1"/>
            <a:endParaRPr lang="pl-PL" dirty="0" smtClean="0"/>
          </a:p>
          <a:p>
            <a:pPr lvl="1"/>
            <a:r>
              <a:rPr lang="pl-PL" i="1" dirty="0" err="1" smtClean="0"/>
              <a:t>c</a:t>
            </a:r>
            <a:r>
              <a:rPr lang="pl-PL" i="1" baseline="-25000" dirty="0" err="1" smtClean="0"/>
              <a:t>p</a:t>
            </a:r>
            <a:r>
              <a:rPr lang="pl-PL" i="1" baseline="-25000" dirty="0" smtClean="0"/>
              <a:t> </a:t>
            </a:r>
            <a:r>
              <a:rPr lang="pl-PL" dirty="0" smtClean="0"/>
              <a:t>– ciepło </a:t>
            </a:r>
            <a:r>
              <a:rPr lang="pl-PL" dirty="0" smtClean="0"/>
              <a:t>właściwe</a:t>
            </a:r>
          </a:p>
          <a:p>
            <a:pPr lvl="1"/>
            <a:endParaRPr lang="pl-PL" dirty="0"/>
          </a:p>
          <a:p>
            <a:pPr marL="342900" lvl="1" indent="-342900">
              <a:buChar char="•"/>
            </a:pPr>
            <a:endParaRPr lang="pl-PL" sz="2400" dirty="0" smtClean="0">
              <a:ea typeface="+mn-ea"/>
              <a:cs typeface="+mn-cs"/>
            </a:endParaRPr>
          </a:p>
          <a:p>
            <a:pPr marL="342900" lvl="1" indent="-342900">
              <a:buChar char="•"/>
            </a:pPr>
            <a:r>
              <a:rPr lang="pl-PL" sz="2400" dirty="0" smtClean="0">
                <a:ea typeface="+mn-ea"/>
                <a:cs typeface="+mn-cs"/>
              </a:rPr>
              <a:t>Możliwość zastosowania pomiarów IR</a:t>
            </a:r>
            <a:endParaRPr lang="pl-PL" sz="2400" dirty="0">
              <a:ea typeface="+mn-ea"/>
              <a:cs typeface="+mn-cs"/>
            </a:endParaRPr>
          </a:p>
          <a:p>
            <a:pPr marL="457200" lvl="1" indent="0">
              <a:buNone/>
            </a:pPr>
            <a:r>
              <a:rPr lang="pl-PL" dirty="0" smtClean="0"/>
              <a:t> </a:t>
            </a:r>
            <a:endParaRPr lang="pl-PL" dirty="0"/>
          </a:p>
        </p:txBody>
      </p:sp>
      <p:graphicFrame>
        <p:nvGraphicFramePr>
          <p:cNvPr id="4" name="Obi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8563834"/>
              </p:ext>
            </p:extLst>
          </p:nvPr>
        </p:nvGraphicFramePr>
        <p:xfrm>
          <a:off x="6048164" y="1484784"/>
          <a:ext cx="1620180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" name="Equation" r:id="rId3" imgW="698400" imgH="279360" progId="Equation.DSMT4">
                  <p:embed/>
                </p:oleObj>
              </mc:Choice>
              <mc:Fallback>
                <p:oleObj name="Equation" r:id="rId3" imgW="6984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48164" y="1484784"/>
                        <a:ext cx="1620180" cy="6480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i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148761"/>
              </p:ext>
            </p:extLst>
          </p:nvPr>
        </p:nvGraphicFramePr>
        <p:xfrm>
          <a:off x="5076056" y="2492896"/>
          <a:ext cx="1122478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7" name="Equation" r:id="rId5" imgW="672840" imgH="431640" progId="Equation.DSMT4">
                  <p:embed/>
                </p:oleObj>
              </mc:Choice>
              <mc:Fallback>
                <p:oleObj name="Equation" r:id="rId5" imgW="6728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76056" y="2492896"/>
                        <a:ext cx="1122478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i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5258127"/>
              </p:ext>
            </p:extLst>
          </p:nvPr>
        </p:nvGraphicFramePr>
        <p:xfrm>
          <a:off x="3203848" y="3212976"/>
          <a:ext cx="720080" cy="7897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8" name="Equation" r:id="rId7" imgW="393480" imgH="431640" progId="Equation.DSMT4">
                  <p:embed/>
                </p:oleObj>
              </mc:Choice>
              <mc:Fallback>
                <p:oleObj name="Equation" r:id="rId7" imgW="3934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03848" y="3212976"/>
                        <a:ext cx="720080" cy="7897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i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566807"/>
              </p:ext>
            </p:extLst>
          </p:nvPr>
        </p:nvGraphicFramePr>
        <p:xfrm>
          <a:off x="4355976" y="4221088"/>
          <a:ext cx="1008112" cy="8064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9" name="Equation" r:id="rId9" imgW="571320" imgH="457200" progId="Equation.DSMT4">
                  <p:embed/>
                </p:oleObj>
              </mc:Choice>
              <mc:Fallback>
                <p:oleObj name="Equation" r:id="rId9" imgW="57132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55976" y="4221088"/>
                        <a:ext cx="1008112" cy="8064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44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Kontrast termiczny w identyfikacji defektów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r>
              <a:rPr lang="pl-PL" dirty="0" smtClean="0"/>
              <a:t>Definicja</a:t>
            </a:r>
          </a:p>
          <a:p>
            <a:endParaRPr lang="pl-PL" dirty="0"/>
          </a:p>
          <a:p>
            <a:r>
              <a:rPr lang="pl-PL" dirty="0" smtClean="0"/>
              <a:t>Identyfikacja defektów</a:t>
            </a:r>
          </a:p>
          <a:p>
            <a:endParaRPr lang="pl-PL" dirty="0" smtClean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Problemy</a:t>
            </a:r>
            <a:endParaRPr lang="pl-PL" dirty="0"/>
          </a:p>
        </p:txBody>
      </p:sp>
      <p:graphicFrame>
        <p:nvGraphicFramePr>
          <p:cNvPr id="4" name="Obi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8767285"/>
              </p:ext>
            </p:extLst>
          </p:nvPr>
        </p:nvGraphicFramePr>
        <p:xfrm>
          <a:off x="2627784" y="1556792"/>
          <a:ext cx="2664296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Equation" r:id="rId3" imgW="1409400" imgH="457200" progId="Equation.DSMT4">
                  <p:embed/>
                </p:oleObj>
              </mc:Choice>
              <mc:Fallback>
                <p:oleObj name="Equation" r:id="rId3" imgW="140940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27784" y="1556792"/>
                        <a:ext cx="2664296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Prostokąt 4"/>
          <p:cNvSpPr/>
          <p:nvPr/>
        </p:nvSpPr>
        <p:spPr>
          <a:xfrm>
            <a:off x="467544" y="3212976"/>
            <a:ext cx="65344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400" dirty="0" smtClean="0"/>
              <a:t>A.R. </a:t>
            </a:r>
            <a:r>
              <a:rPr lang="pl-PL" sz="1400" dirty="0" err="1" smtClean="0"/>
              <a:t>Hamzah</a:t>
            </a:r>
            <a:r>
              <a:rPr lang="pl-PL" sz="1400" dirty="0" smtClean="0"/>
              <a:t>, P. </a:t>
            </a:r>
            <a:r>
              <a:rPr lang="pl-PL" sz="1400" dirty="0" err="1" smtClean="0"/>
              <a:t>Delpech</a:t>
            </a:r>
            <a:r>
              <a:rPr lang="pl-PL" sz="1400" dirty="0" smtClean="0"/>
              <a:t>, M.B. </a:t>
            </a:r>
            <a:r>
              <a:rPr lang="pl-PL" sz="1400" dirty="0" err="1" smtClean="0"/>
              <a:t>Saintey</a:t>
            </a:r>
            <a:r>
              <a:rPr lang="pl-PL" sz="1400" dirty="0" smtClean="0"/>
              <a:t>, D.P. </a:t>
            </a:r>
            <a:r>
              <a:rPr lang="pl-PL" sz="1400" dirty="0" err="1" smtClean="0"/>
              <a:t>Almond</a:t>
            </a:r>
            <a:r>
              <a:rPr lang="pl-PL" sz="1400" dirty="0" smtClean="0"/>
              <a:t>, </a:t>
            </a:r>
            <a:r>
              <a:rPr lang="pl-PL" sz="1400" dirty="0" err="1" smtClean="0"/>
              <a:t>An</a:t>
            </a:r>
            <a:r>
              <a:rPr lang="pl-PL" sz="1400" dirty="0" smtClean="0"/>
              <a:t> </a:t>
            </a:r>
            <a:r>
              <a:rPr lang="pl-PL" sz="1400" dirty="0" err="1" smtClean="0"/>
              <a:t>experimental</a:t>
            </a:r>
            <a:r>
              <a:rPr lang="pl-PL" sz="1400" dirty="0" smtClean="0"/>
              <a:t> </a:t>
            </a:r>
            <a:r>
              <a:rPr lang="en-US" sz="1400" dirty="0" smtClean="0"/>
              <a:t>investigation of defect sizing by transient thermography, Insight 38 (1996)</a:t>
            </a:r>
            <a:r>
              <a:rPr lang="pl-PL" sz="1400" dirty="0" smtClean="0"/>
              <a:t>, 167–171</a:t>
            </a:r>
            <a:endParaRPr lang="pl-PL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9" t="15440" r="48732" b="36559"/>
          <a:stretch/>
        </p:blipFill>
        <p:spPr bwMode="auto">
          <a:xfrm>
            <a:off x="5436096" y="4077072"/>
            <a:ext cx="3343486" cy="2667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rostokąt 5"/>
          <p:cNvSpPr/>
          <p:nvPr/>
        </p:nvSpPr>
        <p:spPr>
          <a:xfrm>
            <a:off x="467544" y="4851157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400" dirty="0" err="1" smtClean="0"/>
              <a:t>Wysocka-Fotek</a:t>
            </a:r>
            <a:r>
              <a:rPr lang="pl-PL" sz="1400" dirty="0" smtClean="0"/>
              <a:t> O., </a:t>
            </a:r>
            <a:r>
              <a:rPr lang="pl-PL" sz="1400" dirty="0" err="1" smtClean="0"/>
              <a:t>Oliferuk</a:t>
            </a:r>
            <a:r>
              <a:rPr lang="pl-PL" sz="1400" dirty="0" smtClean="0"/>
              <a:t> W., Maj M., </a:t>
            </a:r>
            <a:r>
              <a:rPr lang="en-US" sz="1400" dirty="0"/>
              <a:t>Reconstruction of size and depth of simulated defects in austenitic steel </a:t>
            </a:r>
            <a:r>
              <a:rPr lang="en-US" sz="1400" dirty="0" smtClean="0"/>
              <a:t>plate</a:t>
            </a:r>
            <a:r>
              <a:rPr lang="pl-PL" sz="1400" dirty="0" smtClean="0"/>
              <a:t> </a:t>
            </a:r>
            <a:r>
              <a:rPr lang="pl-PL" sz="1400" dirty="0" err="1" smtClean="0"/>
              <a:t>using</a:t>
            </a:r>
            <a:r>
              <a:rPr lang="pl-PL" sz="1400" dirty="0" smtClean="0"/>
              <a:t> </a:t>
            </a:r>
            <a:r>
              <a:rPr lang="pl-PL" sz="1400" dirty="0" err="1"/>
              <a:t>pulsed</a:t>
            </a:r>
            <a:r>
              <a:rPr lang="pl-PL" sz="1400" dirty="0"/>
              <a:t> </a:t>
            </a:r>
            <a:r>
              <a:rPr lang="pl-PL" sz="1400" dirty="0" err="1"/>
              <a:t>infrared</a:t>
            </a:r>
            <a:r>
              <a:rPr lang="pl-PL" sz="1400" dirty="0"/>
              <a:t> </a:t>
            </a:r>
            <a:r>
              <a:rPr lang="pl-PL" sz="1400" dirty="0" err="1" smtClean="0"/>
              <a:t>thermography</a:t>
            </a:r>
            <a:r>
              <a:rPr lang="pl-PL" sz="1400" dirty="0" smtClean="0"/>
              <a:t>, </a:t>
            </a:r>
            <a:r>
              <a:rPr lang="pl-PL" sz="1400" dirty="0" err="1"/>
              <a:t>Infrared</a:t>
            </a:r>
            <a:r>
              <a:rPr lang="pl-PL" sz="1400" dirty="0"/>
              <a:t> </a:t>
            </a:r>
            <a:r>
              <a:rPr lang="pl-PL" sz="1400" dirty="0" err="1"/>
              <a:t>Physics</a:t>
            </a:r>
            <a:r>
              <a:rPr lang="pl-PL" sz="1400" dirty="0"/>
              <a:t> &amp; </a:t>
            </a:r>
            <a:r>
              <a:rPr lang="pl-PL" sz="1400" dirty="0" smtClean="0"/>
              <a:t>Technology 55 (2012), 363-367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val="316422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3973254" y="6309320"/>
            <a:ext cx="3251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smtClean="0">
                <a:solidFill>
                  <a:srgbClr val="C00000"/>
                </a:solidFill>
              </a:rPr>
              <a:t>Eksperyment wykonany w IPPT</a:t>
            </a:r>
            <a:endParaRPr lang="pl-PL" sz="1600" b="1" dirty="0">
              <a:solidFill>
                <a:srgbClr val="C00000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Nowa metodyka</a:t>
            </a:r>
            <a:r>
              <a:rPr lang="pl-PL" baseline="30000" dirty="0" smtClean="0"/>
              <a:t>1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39552" y="1484784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Eksperyment, pomiar</a:t>
            </a:r>
            <a:endParaRPr lang="pl-PL" sz="1600" dirty="0"/>
          </a:p>
        </p:txBody>
      </p:sp>
      <p:sp>
        <p:nvSpPr>
          <p:cNvPr id="5" name="Prostokąt 4"/>
          <p:cNvSpPr/>
          <p:nvPr/>
        </p:nvSpPr>
        <p:spPr>
          <a:xfrm>
            <a:off x="539552" y="2636912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Identyfikacja max. kontrastu</a:t>
            </a:r>
            <a:endParaRPr lang="pl-PL" sz="1600" dirty="0"/>
          </a:p>
        </p:txBody>
      </p:sp>
      <p:sp>
        <p:nvSpPr>
          <p:cNvPr id="6" name="Prostokąt 5"/>
          <p:cNvSpPr/>
          <p:nvPr/>
        </p:nvSpPr>
        <p:spPr>
          <a:xfrm>
            <a:off x="539552" y="3789040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Identyfikacja średnicy defektu</a:t>
            </a:r>
            <a:endParaRPr lang="pl-PL" sz="1600" dirty="0"/>
          </a:p>
        </p:txBody>
      </p:sp>
      <p:sp>
        <p:nvSpPr>
          <p:cNvPr id="7" name="Prostokąt 6"/>
          <p:cNvSpPr/>
          <p:nvPr/>
        </p:nvSpPr>
        <p:spPr>
          <a:xfrm>
            <a:off x="539552" y="4941168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 smtClean="0"/>
              <a:t>Identyfikacja głębokości defektu</a:t>
            </a:r>
            <a:endParaRPr lang="pl-PL" sz="1600" dirty="0"/>
          </a:p>
        </p:txBody>
      </p:sp>
      <p:cxnSp>
        <p:nvCxnSpPr>
          <p:cNvPr id="9" name="Łącznik prosty ze strzałką 8"/>
          <p:cNvCxnSpPr>
            <a:stCxn id="4" idx="2"/>
            <a:endCxn id="5" idx="0"/>
          </p:cNvCxnSpPr>
          <p:nvPr/>
        </p:nvCxnSpPr>
        <p:spPr>
          <a:xfrm>
            <a:off x="1655676" y="2204864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>
            <a:stCxn id="5" idx="2"/>
            <a:endCxn id="6" idx="0"/>
          </p:cNvCxnSpPr>
          <p:nvPr/>
        </p:nvCxnSpPr>
        <p:spPr>
          <a:xfrm>
            <a:off x="1655676" y="3356992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>
            <a:stCxn id="6" idx="2"/>
            <a:endCxn id="7" idx="0"/>
          </p:cNvCxnSpPr>
          <p:nvPr/>
        </p:nvCxnSpPr>
        <p:spPr>
          <a:xfrm>
            <a:off x="1655676" y="4509120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ole tekstowe 18"/>
          <p:cNvSpPr txBox="1"/>
          <p:nvPr/>
        </p:nvSpPr>
        <p:spPr>
          <a:xfrm>
            <a:off x="3131840" y="1268760"/>
            <a:ext cx="43354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dirty="0" smtClean="0"/>
              <a:t>Naświetlanie lampą halogenową: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Energia impulsu – 6kJ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Czas naświetlania – 3ms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Odległość – 0.5m</a:t>
            </a:r>
          </a:p>
          <a:p>
            <a:r>
              <a:rPr lang="pl-PL" sz="1800" dirty="0" smtClean="0"/>
              <a:t>Pomiar systemem </a:t>
            </a:r>
            <a:r>
              <a:rPr lang="pl-PL" sz="1800" dirty="0" err="1" smtClean="0"/>
              <a:t>ThermaCam</a:t>
            </a:r>
            <a:r>
              <a:rPr lang="pl-PL" sz="1800" dirty="0" smtClean="0"/>
              <a:t> Phoenix: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Próbkowanie powierzchni – 3-5</a:t>
            </a:r>
            <a:r>
              <a:rPr lang="el-GR" sz="1800" dirty="0" smtClean="0"/>
              <a:t>μ</a:t>
            </a:r>
            <a:r>
              <a:rPr lang="pl-PL" sz="1800" dirty="0" smtClean="0"/>
              <a:t>m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Czułość przy 25</a:t>
            </a:r>
            <a:r>
              <a:rPr lang="pl-PL" sz="1800" baseline="30000" dirty="0" smtClean="0"/>
              <a:t>o</a:t>
            </a:r>
            <a:r>
              <a:rPr lang="pl-PL" sz="1800" dirty="0" smtClean="0"/>
              <a:t>C – 20mK</a:t>
            </a:r>
            <a:endParaRPr lang="pl-PL" sz="1800" baseline="30000" dirty="0" smtClean="0"/>
          </a:p>
          <a:p>
            <a:r>
              <a:rPr lang="pl-PL" sz="1800" dirty="0" smtClean="0"/>
              <a:t>Płytka: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Stal austenityczna 316L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pl-PL" sz="1800" dirty="0" smtClean="0"/>
              <a:t>Wymiary – 250mm x 300mm x 5mm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8" t="46821" r="46336" b="26590"/>
          <a:stretch/>
        </p:blipFill>
        <p:spPr bwMode="auto">
          <a:xfrm>
            <a:off x="3973254" y="4122722"/>
            <a:ext cx="3263042" cy="227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77072"/>
            <a:ext cx="4791811" cy="2646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48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Nowa </a:t>
            </a:r>
            <a:r>
              <a:rPr lang="pl-PL" dirty="0" smtClean="0"/>
              <a:t>metodyka</a:t>
            </a:r>
            <a:r>
              <a:rPr lang="pl-PL" baseline="30000" dirty="0" smtClean="0"/>
              <a:t>2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39552" y="1484784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Eksperyment, pomiar</a:t>
            </a:r>
            <a:endParaRPr lang="pl-PL" sz="1600" dirty="0"/>
          </a:p>
        </p:txBody>
      </p:sp>
      <p:sp>
        <p:nvSpPr>
          <p:cNvPr id="5" name="Prostokąt 4"/>
          <p:cNvSpPr/>
          <p:nvPr/>
        </p:nvSpPr>
        <p:spPr>
          <a:xfrm>
            <a:off x="539552" y="2636912"/>
            <a:ext cx="2232248" cy="720080"/>
          </a:xfrm>
          <a:prstGeom prst="rec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max. kontrastu</a:t>
            </a:r>
            <a:endParaRPr lang="pl-PL" sz="1600" dirty="0"/>
          </a:p>
        </p:txBody>
      </p:sp>
      <p:sp>
        <p:nvSpPr>
          <p:cNvPr id="6" name="Prostokąt 5"/>
          <p:cNvSpPr/>
          <p:nvPr/>
        </p:nvSpPr>
        <p:spPr>
          <a:xfrm>
            <a:off x="539552" y="3789040"/>
            <a:ext cx="2232248" cy="720080"/>
          </a:xfrm>
          <a:prstGeom prst="rec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średnicy defektu</a:t>
            </a:r>
            <a:endParaRPr lang="pl-PL" sz="1600" dirty="0"/>
          </a:p>
        </p:txBody>
      </p:sp>
      <p:sp>
        <p:nvSpPr>
          <p:cNvPr id="7" name="Prostokąt 6"/>
          <p:cNvSpPr/>
          <p:nvPr/>
        </p:nvSpPr>
        <p:spPr>
          <a:xfrm>
            <a:off x="539552" y="4941168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głębokości defektu</a:t>
            </a:r>
            <a:endParaRPr lang="pl-PL" sz="1600" dirty="0"/>
          </a:p>
        </p:txBody>
      </p:sp>
      <p:cxnSp>
        <p:nvCxnSpPr>
          <p:cNvPr id="8" name="Łącznik prosty ze strzałką 7"/>
          <p:cNvCxnSpPr>
            <a:stCxn id="4" idx="2"/>
            <a:endCxn id="5" idx="0"/>
          </p:cNvCxnSpPr>
          <p:nvPr/>
        </p:nvCxnSpPr>
        <p:spPr>
          <a:xfrm>
            <a:off x="1655676" y="2204864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ze strzałką 8"/>
          <p:cNvCxnSpPr>
            <a:stCxn id="5" idx="2"/>
            <a:endCxn id="6" idx="0"/>
          </p:cNvCxnSpPr>
          <p:nvPr/>
        </p:nvCxnSpPr>
        <p:spPr>
          <a:xfrm>
            <a:off x="1655676" y="3356992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>
            <a:stCxn id="6" idx="2"/>
            <a:endCxn id="7" idx="0"/>
          </p:cNvCxnSpPr>
          <p:nvPr/>
        </p:nvCxnSpPr>
        <p:spPr>
          <a:xfrm>
            <a:off x="1655676" y="4509120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ole tekstowe 12"/>
          <p:cNvSpPr txBox="1"/>
          <p:nvPr/>
        </p:nvSpPr>
        <p:spPr>
          <a:xfrm>
            <a:off x="3059832" y="1521658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pl-PL" sz="1800" dirty="0" smtClean="0"/>
              <a:t>Wyznaczenie charakterystyki czasowej kontrastu dla materiału bez defektu</a:t>
            </a:r>
          </a:p>
          <a:p>
            <a:pPr marL="342900" indent="-342900">
              <a:buAutoNum type="arabicParenR"/>
            </a:pPr>
            <a:r>
              <a:rPr lang="pl-PL" sz="1800" dirty="0" smtClean="0"/>
              <a:t>Obliczenie kontrastu dla analizowanego materiału</a:t>
            </a:r>
            <a:endParaRPr lang="pl-PL" sz="18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72" t="16633" r="15594" b="48468"/>
          <a:stretch/>
        </p:blipFill>
        <p:spPr bwMode="auto">
          <a:xfrm>
            <a:off x="4436198" y="4077072"/>
            <a:ext cx="3258967" cy="2597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81731"/>
            <a:ext cx="5574010" cy="1457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7533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Nowa </a:t>
            </a:r>
            <a:r>
              <a:rPr lang="pl-PL" dirty="0" smtClean="0"/>
              <a:t>metodyka</a:t>
            </a:r>
            <a:r>
              <a:rPr lang="pl-PL" baseline="30000" dirty="0" smtClean="0"/>
              <a:t>3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539552" y="1484784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Eksperyment, pomiar</a:t>
            </a:r>
            <a:endParaRPr lang="pl-PL" sz="1600" dirty="0"/>
          </a:p>
        </p:txBody>
      </p:sp>
      <p:sp>
        <p:nvSpPr>
          <p:cNvPr id="6" name="Prostokąt 5"/>
          <p:cNvSpPr/>
          <p:nvPr/>
        </p:nvSpPr>
        <p:spPr>
          <a:xfrm>
            <a:off x="539552" y="2636912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max. kontrastu</a:t>
            </a:r>
            <a:endParaRPr lang="pl-PL" sz="1600" dirty="0"/>
          </a:p>
        </p:txBody>
      </p:sp>
      <p:sp>
        <p:nvSpPr>
          <p:cNvPr id="7" name="Prostokąt 6"/>
          <p:cNvSpPr/>
          <p:nvPr/>
        </p:nvSpPr>
        <p:spPr>
          <a:xfrm>
            <a:off x="539552" y="3789040"/>
            <a:ext cx="2232248" cy="720080"/>
          </a:xfrm>
          <a:prstGeom prst="rect">
            <a:avLst/>
          </a:prstGeom>
          <a:solidFill>
            <a:srgbClr val="617BFF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średnicy defektu</a:t>
            </a:r>
            <a:endParaRPr lang="pl-PL" sz="1600" dirty="0"/>
          </a:p>
        </p:txBody>
      </p:sp>
      <p:sp>
        <p:nvSpPr>
          <p:cNvPr id="8" name="Prostokąt 7"/>
          <p:cNvSpPr/>
          <p:nvPr/>
        </p:nvSpPr>
        <p:spPr>
          <a:xfrm>
            <a:off x="539552" y="4941168"/>
            <a:ext cx="2232248" cy="720080"/>
          </a:xfrm>
          <a:prstGeom prst="rect">
            <a:avLst/>
          </a:prstGeom>
          <a:solidFill>
            <a:srgbClr val="C0000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600" dirty="0"/>
              <a:t>Identyfikacja głębokości defektu</a:t>
            </a:r>
            <a:endParaRPr lang="pl-PL" sz="1600" dirty="0"/>
          </a:p>
        </p:txBody>
      </p:sp>
      <p:cxnSp>
        <p:nvCxnSpPr>
          <p:cNvPr id="9" name="Łącznik prosty ze strzałką 8"/>
          <p:cNvCxnSpPr>
            <a:stCxn id="5" idx="2"/>
            <a:endCxn id="6" idx="0"/>
          </p:cNvCxnSpPr>
          <p:nvPr/>
        </p:nvCxnSpPr>
        <p:spPr>
          <a:xfrm>
            <a:off x="1655676" y="2204864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ze strzałką 9"/>
          <p:cNvCxnSpPr>
            <a:stCxn id="6" idx="2"/>
            <a:endCxn id="7" idx="0"/>
          </p:cNvCxnSpPr>
          <p:nvPr/>
        </p:nvCxnSpPr>
        <p:spPr>
          <a:xfrm>
            <a:off x="1655676" y="3356992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ze strzałką 10"/>
          <p:cNvCxnSpPr>
            <a:stCxn id="7" idx="2"/>
            <a:endCxn id="8" idx="0"/>
          </p:cNvCxnSpPr>
          <p:nvPr/>
        </p:nvCxnSpPr>
        <p:spPr>
          <a:xfrm>
            <a:off x="1655676" y="4509120"/>
            <a:ext cx="0" cy="432048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72" t="21433" r="46930" b="43675"/>
          <a:stretch/>
        </p:blipFill>
        <p:spPr bwMode="auto">
          <a:xfrm>
            <a:off x="3851920" y="1778339"/>
            <a:ext cx="4608214" cy="3589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12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2869779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 smtClean="0"/>
              <a:t>Opracowanie metamodelu (lub sieci odwrotnej</a:t>
            </a:r>
            <a:r>
              <a:rPr lang="pl-PL" dirty="0" smtClean="0"/>
              <a:t>) </a:t>
            </a:r>
            <a:r>
              <a:rPr lang="pl-PL" dirty="0" smtClean="0"/>
              <a:t>dedykowanego do identyfikacji defektów materiałowych na podstawie danych pomiarowych ze stanowiska z kamerą IR.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483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 smtClean="0"/>
              <a:t>Odwzorowanie eksperymentu</a:t>
            </a:r>
            <a:r>
              <a:rPr lang="pl-PL" baseline="30000" dirty="0" smtClean="0"/>
              <a:t>1</a:t>
            </a:r>
            <a:br>
              <a:rPr lang="pl-PL" baseline="30000" dirty="0" smtClean="0"/>
            </a:br>
            <a:r>
              <a:rPr lang="pl-PL" sz="3200" baseline="30000" dirty="0" smtClean="0">
                <a:solidFill>
                  <a:srgbClr val="C00000"/>
                </a:solidFill>
              </a:rPr>
              <a:t>Model</a:t>
            </a:r>
            <a:endParaRPr lang="pl-PL" dirty="0">
              <a:solidFill>
                <a:srgbClr val="C00000"/>
              </a:solidFill>
            </a:endParaRPr>
          </a:p>
        </p:txBody>
      </p:sp>
      <p:pic>
        <p:nvPicPr>
          <p:cNvPr id="3074" name="Picture 2" descr="D:\praca\seminars\2013_Neuromet\screenshots\Screeny z abaquesa\chlodzenie_d0,008_g0,0029_ po 0,3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34"/>
          <a:stretch/>
        </p:blipFill>
        <p:spPr bwMode="auto">
          <a:xfrm>
            <a:off x="323528" y="1628800"/>
            <a:ext cx="8559626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525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domyślny">
  <a:themeElements>
    <a:clrScheme name="Projekt domyślny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7057</TotalTime>
  <Words>643</Words>
  <Application>Microsoft Office PowerPoint</Application>
  <PresentationFormat>Pokaz na ekranie (4:3)</PresentationFormat>
  <Paragraphs>287</Paragraphs>
  <Slides>15</Slides>
  <Notes>0</Notes>
  <HiddenSlides>0</HiddenSlides>
  <MMClips>1</MMClips>
  <ScaleCrop>false</ScaleCrop>
  <HeadingPairs>
    <vt:vector size="8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Osadzone serwery OLE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20" baseType="lpstr">
      <vt:lpstr>Arial</vt:lpstr>
      <vt:lpstr>Verdana</vt:lpstr>
      <vt:lpstr>Calibri</vt:lpstr>
      <vt:lpstr>Projekt domyślny</vt:lpstr>
      <vt:lpstr>Equation</vt:lpstr>
      <vt:lpstr>Identyfikacja defektów materiałowych z wykorzystaniem metamodelowania na podstawie wyników analizy termograficznej</vt:lpstr>
      <vt:lpstr>Agenda</vt:lpstr>
      <vt:lpstr>Wprowadzenie</vt:lpstr>
      <vt:lpstr>Kontrast termiczny w identyfikacji defektów</vt:lpstr>
      <vt:lpstr>Nowa metodyka1</vt:lpstr>
      <vt:lpstr>Nowa metodyka2</vt:lpstr>
      <vt:lpstr>Nowa metodyka3</vt:lpstr>
      <vt:lpstr>Cel pracy</vt:lpstr>
      <vt:lpstr>Odwzorowanie eksperymentu1 Model</vt:lpstr>
      <vt:lpstr>Odwzorowanie eksperymentu2 Model – dane </vt:lpstr>
      <vt:lpstr>Odwzorowanie eksperymentu3 Symulacje</vt:lpstr>
      <vt:lpstr>Sieci neuronowe1 Metamodel</vt:lpstr>
      <vt:lpstr>Sieci neuronowe2 Metamodele – 15 sieci</vt:lpstr>
      <vt:lpstr>Sieci neuronowe3 Sieć odwrotna</vt:lpstr>
      <vt:lpstr>Podsumowanie i dalsze kierunki badań</vt:lpstr>
    </vt:vector>
  </TitlesOfParts>
  <Company>AGH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noname</dc:creator>
  <cp:lastModifiedBy>Łukasz Rauch</cp:lastModifiedBy>
  <cp:revision>804</cp:revision>
  <dcterms:created xsi:type="dcterms:W3CDTF">2007-09-26T12:45:04Z</dcterms:created>
  <dcterms:modified xsi:type="dcterms:W3CDTF">2013-04-18T06:53:46Z</dcterms:modified>
</cp:coreProperties>
</file>